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262" r:id="rId4"/>
    <p:sldId id="268" r:id="rId5"/>
    <p:sldId id="271" r:id="rId6"/>
    <p:sldId id="269" r:id="rId7"/>
    <p:sldId id="263" r:id="rId8"/>
    <p:sldId id="270" r:id="rId9"/>
    <p:sldId id="264" r:id="rId10"/>
    <p:sldId id="278" r:id="rId11"/>
    <p:sldId id="265" r:id="rId12"/>
    <p:sldId id="276" r:id="rId13"/>
    <p:sldId id="280" r:id="rId14"/>
    <p:sldId id="282" r:id="rId15"/>
    <p:sldId id="281" r:id="rId16"/>
    <p:sldId id="274" r:id="rId17"/>
    <p:sldId id="275" r:id="rId18"/>
    <p:sldId id="266" r:id="rId19"/>
    <p:sldId id="267" r:id="rId20"/>
    <p:sldId id="272" r:id="rId21"/>
    <p:sldId id="277" r:id="rId22"/>
    <p:sldId id="261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EDP Preon" panose="02000603000000020004" pitchFamily="2" charset="77"/>
      <p:regular r:id="rId30"/>
      <p:bold r:id="rId31"/>
    </p:embeddedFont>
    <p:embeddedFont>
      <p:font typeface="EDP Preon Hair" panose="02000603000000020004" pitchFamily="2" charset="77"/>
      <p:regular r:id="rId32"/>
      <p:bold r:id="rId33"/>
    </p:embeddedFont>
    <p:embeddedFont>
      <p:font typeface="EDP Preon Medium" panose="02000603000000020004" pitchFamily="2" charset="77"/>
      <p:regular r:id="rId34"/>
    </p:embeddedFont>
    <p:embeddedFont>
      <p:font typeface="EDP Preon Thin" panose="02000603000000020004" pitchFamily="2" charset="77"/>
      <p:regular r:id="rId35"/>
    </p:embeddedFont>
  </p:embeddedFont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8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35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661A6-EE06-4717-A1BB-285D91E402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7521" y="1145823"/>
            <a:ext cx="9144000" cy="238760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>
                    <a:lumMod val="50000"/>
                  </a:schemeClr>
                </a:solidFill>
                <a:latin typeface="EDP Preon" panose="02000603000000020004" pitchFamily="50" charset="0"/>
              </a:defRPr>
            </a:lvl1pPr>
          </a:lstStyle>
          <a:p>
            <a:r>
              <a:rPr lang="pt-PT" dirty="0"/>
              <a:t>EDP UNIVERSITY CHALLENGE</a:t>
            </a:r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4AA4226E-0404-4C39-887C-50B51163B227}"/>
              </a:ext>
            </a:extLst>
          </p:cNvPr>
          <p:cNvCxnSpPr>
            <a:cxnSpLocks/>
          </p:cNvCxnSpPr>
          <p:nvPr userDrawn="1"/>
        </p:nvCxnSpPr>
        <p:spPr>
          <a:xfrm>
            <a:off x="0" y="3557940"/>
            <a:ext cx="8783273" cy="0"/>
          </a:xfrm>
          <a:prstGeom prst="line">
            <a:avLst/>
          </a:prstGeom>
          <a:ln w="28575">
            <a:solidFill>
              <a:srgbClr val="EE1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C2B25DE2-2BA3-4D48-A6B0-621EAC80E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26" y="287369"/>
            <a:ext cx="937029" cy="67250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C1FD7A-6517-439D-ABAF-B6A856691A5F}"/>
              </a:ext>
            </a:extLst>
          </p:cNvPr>
          <p:cNvSpPr/>
          <p:nvPr userDrawn="1"/>
        </p:nvSpPr>
        <p:spPr>
          <a:xfrm>
            <a:off x="8730205" y="3482821"/>
            <a:ext cx="122464" cy="1322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0908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E7B26-6B3E-4FF1-A305-8953D1E48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C5F4104-6FD3-459F-B7A7-A4AD38BE7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4D39C49-392C-4D62-9562-C0F4C2046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3CA2DA2-B1A5-432E-89AB-4B9CCF321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4CA8AAD-B048-4E53-A739-EE8A41D4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D5E4665-B875-4C0B-B670-912393310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73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17856-350C-446B-B2EE-D65C2ECC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16B4A9F-7C9B-4D55-957C-B323952CCE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BA48B34-4831-400B-AF44-6E08E8520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A5B3355-8871-492A-BA3C-E70636D8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ECF1C57-E8AD-480C-AE34-C81B2845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2AF57D8-37FE-4684-9180-45EE0C9B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80450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3FB18-73D5-49BC-90E2-15E0EBA1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4078E71-722E-4EDB-84DE-6CB9AB98D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3A6833C-B9C2-41A3-A3A1-80931EA1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4E3C086-DC27-4A3F-B475-06CFC2DC8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39215FE-10D2-49F2-A928-FB67A3C0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4037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DD9C4B-1E01-454F-9FFB-3AB560D584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841D2D9-D781-44F6-818E-0DAC905FA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A64E206-EF37-429F-BED3-8490F0861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33E2E2B-F930-43C1-9E76-8EF064B1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E6FF40E-20FE-4196-8A1C-1ABE8F48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187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8DC50203-42A5-49E2-A38C-418BEBC93943}"/>
              </a:ext>
            </a:extLst>
          </p:cNvPr>
          <p:cNvCxnSpPr>
            <a:cxnSpLocks/>
          </p:cNvCxnSpPr>
          <p:nvPr userDrawn="1"/>
        </p:nvCxnSpPr>
        <p:spPr>
          <a:xfrm>
            <a:off x="0" y="5843940"/>
            <a:ext cx="8783273" cy="0"/>
          </a:xfrm>
          <a:prstGeom prst="line">
            <a:avLst/>
          </a:prstGeom>
          <a:ln w="28575">
            <a:solidFill>
              <a:srgbClr val="EE1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34FFD576-D0F2-4029-A727-2E63848CBAA6}"/>
              </a:ext>
            </a:extLst>
          </p:cNvPr>
          <p:cNvSpPr/>
          <p:nvPr userDrawn="1"/>
        </p:nvSpPr>
        <p:spPr>
          <a:xfrm>
            <a:off x="8730205" y="5768821"/>
            <a:ext cx="122464" cy="1322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DE8DF3CC-D6BC-4E58-A231-700B4B47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4215640"/>
            <a:ext cx="10515600" cy="1325563"/>
          </a:xfrm>
        </p:spPr>
        <p:txBody>
          <a:bodyPr/>
          <a:lstStyle/>
          <a:p>
            <a:r>
              <a:rPr lang="pt-PT" dirty="0"/>
              <a:t>Clique para editar o estilo de título do Modelo Global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24ED195C-A038-4275-8F41-9DAD2642F0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259" y="6036236"/>
            <a:ext cx="937029" cy="6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9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5A7CC-6DBC-46B3-B6B9-5F22352F1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7714" y="-18896"/>
            <a:ext cx="10515600" cy="13255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>
                    <a:lumMod val="65000"/>
                  </a:schemeClr>
                </a:solidFill>
                <a:latin typeface="EDP Preon" panose="02000603000000020004" pitchFamily="50" charset="0"/>
              </a:defRPr>
            </a:lvl1pPr>
          </a:lstStyle>
          <a:p>
            <a:r>
              <a:rPr lang="pt-PT" dirty="0"/>
              <a:t>Subtítulo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A21E81-1EDD-4C3F-971A-2BF80C7C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E289B3C-A58D-46E7-BD64-6D11C21C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u="none">
                <a:latin typeface="EDP Preon Hair" panose="02000603000000020004" pitchFamily="50" charset="0"/>
              </a:defRPr>
            </a:lvl1pPr>
          </a:lstStyle>
          <a:p>
            <a:r>
              <a:rPr lang="pt-PT" dirty="0"/>
              <a:t>EDP </a:t>
            </a:r>
            <a:r>
              <a:rPr lang="pt-PT" dirty="0" err="1"/>
              <a:t>University</a:t>
            </a:r>
            <a:r>
              <a:rPr lang="pt-PT" dirty="0"/>
              <a:t> </a:t>
            </a:r>
            <a:r>
              <a:rPr lang="pt-PT" dirty="0" err="1"/>
              <a:t>Challenge</a:t>
            </a:r>
            <a:r>
              <a:rPr lang="pt-PT" dirty="0"/>
              <a:t> 2019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E7C3E86-4BB0-4EB4-A8D5-B8139E1A4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 dirty="0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6C82810A-552D-4C8B-8E18-B2C3CA33C685}"/>
              </a:ext>
            </a:extLst>
          </p:cNvPr>
          <p:cNvCxnSpPr>
            <a:cxnSpLocks/>
          </p:cNvCxnSpPr>
          <p:nvPr userDrawn="1"/>
        </p:nvCxnSpPr>
        <p:spPr>
          <a:xfrm>
            <a:off x="8164" y="995230"/>
            <a:ext cx="7545161" cy="0"/>
          </a:xfrm>
          <a:prstGeom prst="line">
            <a:avLst/>
          </a:prstGeom>
          <a:ln w="28575">
            <a:solidFill>
              <a:srgbClr val="EE1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491A0EB-B95A-4B9A-A8C1-DD9B8DC40194}"/>
              </a:ext>
            </a:extLst>
          </p:cNvPr>
          <p:cNvSpPr/>
          <p:nvPr userDrawn="1"/>
        </p:nvSpPr>
        <p:spPr>
          <a:xfrm>
            <a:off x="7492093" y="929083"/>
            <a:ext cx="122464" cy="1322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9">
            <a:extLst>
              <a:ext uri="{FF2B5EF4-FFF2-40B4-BE49-F238E27FC236}">
                <a16:creationId xmlns:a16="http://schemas.microsoft.com/office/drawing/2014/main" id="{6C476C34-7F7F-4870-810E-1520B57D5D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257" y="136525"/>
            <a:ext cx="937029" cy="6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8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4AA4226E-0404-4C39-887C-50B51163B227}"/>
              </a:ext>
            </a:extLst>
          </p:cNvPr>
          <p:cNvCxnSpPr>
            <a:cxnSpLocks/>
          </p:cNvCxnSpPr>
          <p:nvPr userDrawn="1"/>
        </p:nvCxnSpPr>
        <p:spPr>
          <a:xfrm>
            <a:off x="0" y="3557940"/>
            <a:ext cx="8783273" cy="0"/>
          </a:xfrm>
          <a:prstGeom prst="line">
            <a:avLst/>
          </a:prstGeom>
          <a:ln w="28575">
            <a:solidFill>
              <a:srgbClr val="EE1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C2B25DE2-2BA3-4D48-A6B0-621EAC80E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59" y="3954234"/>
            <a:ext cx="934978" cy="67103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C1FD7A-6517-439D-ABAF-B6A856691A5F}"/>
              </a:ext>
            </a:extLst>
          </p:cNvPr>
          <p:cNvSpPr/>
          <p:nvPr userDrawn="1"/>
        </p:nvSpPr>
        <p:spPr>
          <a:xfrm>
            <a:off x="8730205" y="3482821"/>
            <a:ext cx="122464" cy="1322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F287F08-629F-46D6-A826-374A46504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50471" y="6310600"/>
            <a:ext cx="9458325" cy="365125"/>
          </a:xfrm>
        </p:spPr>
        <p:txBody>
          <a:bodyPr/>
          <a:lstStyle>
            <a:lvl1pPr>
              <a:defRPr sz="2800">
                <a:solidFill>
                  <a:schemeClr val="bg1">
                    <a:lumMod val="65000"/>
                  </a:schemeClr>
                </a:solidFill>
                <a:latin typeface="EDP Preon Thin" panose="02000603000000020004" pitchFamily="50" charset="0"/>
              </a:defRPr>
            </a:lvl1pPr>
          </a:lstStyle>
          <a:p>
            <a:r>
              <a:rPr lang="pt-PT" dirty="0"/>
              <a:t>EDP </a:t>
            </a:r>
            <a:r>
              <a:rPr lang="pt-PT" dirty="0" err="1"/>
              <a:t>University</a:t>
            </a:r>
            <a:r>
              <a:rPr lang="pt-PT" dirty="0"/>
              <a:t> </a:t>
            </a:r>
            <a:r>
              <a:rPr lang="pt-PT" dirty="0" err="1"/>
              <a:t>Challenge</a:t>
            </a:r>
            <a:r>
              <a:rPr lang="pt-PT" dirty="0"/>
              <a:t> 2019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0F509EA-A4B4-4CB6-A33F-271D596997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7521" y="1145823"/>
            <a:ext cx="9144000" cy="2387600"/>
          </a:xfrm>
        </p:spPr>
        <p:txBody>
          <a:bodyPr anchor="b">
            <a:normAutofit/>
          </a:bodyPr>
          <a:lstStyle>
            <a:lvl1pPr algn="ctr">
              <a:defRPr sz="8000">
                <a:solidFill>
                  <a:schemeClr val="bg1">
                    <a:lumMod val="50000"/>
                  </a:schemeClr>
                </a:solidFill>
                <a:latin typeface="EDP Preon" panose="02000603000000020004" pitchFamily="50" charset="0"/>
              </a:defRPr>
            </a:lvl1pPr>
          </a:lstStyle>
          <a:p>
            <a:r>
              <a:rPr lang="pt-PT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92718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6B717-2395-4C9A-A656-8D2FBB0C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38173FD-E4B8-43FF-B866-DDDEC59DF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C39BD76-72FC-4AB9-8BD6-14C588B4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72ECFD0-0ED6-4164-9656-0A01D2416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4CB242F-C705-461F-8932-A7BB321B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273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59A6AE-9CA5-4BB9-A2B8-75D8F986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B22B4E4-A16F-4B01-AF1D-E821E6169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CD42CBC-14BC-4E99-A0AB-9B7918FC9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6B3382F-3EA3-4127-9A1F-296919A5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48A2D87-7298-4086-915D-EE525307A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C15F867-A484-4DD8-BDC2-5B24525F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1353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E5097-D3BE-4129-B3A3-D9AD9C741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0476A74-3091-4805-8CF7-B817D1BE0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B62C5AD-90EC-4D04-832F-D51EC4970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3C80C19-C136-481A-B579-6A718D7998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3106AEE6-B222-4514-8F3B-940C6E358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9856CD2-1E23-477D-AE1D-56D43EF9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D49B6CF-4CDF-4C4C-B436-3C2B24304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3ABB90B-CD8B-4656-BC09-2AA16D0E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705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5DA4B-DE1C-4ECD-A3B0-8B383860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315471D-B3E1-49B7-B581-05DAABB1E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4CE642D-7F87-40B4-A7F5-8D0D2670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D66BF69-695B-4B28-BD6A-DE747CD0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206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AC9A64C2-8A3C-4F9D-996B-6D1C7BE3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A9575-5399-41F3-B212-3D2B31271408}" type="datetimeFigureOut">
              <a:rPr lang="pt-PT" smtClean="0"/>
              <a:t>23/10/19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01B25F5-B78B-460B-979A-A8444120D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CAA6862-CCA3-473E-ACF3-13484B48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484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30EFBE82-E6BB-4F37-9094-3652EB13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06EFE4F-0A8A-40BA-80CE-FAB245703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ECA2A70-284B-423F-A885-85223D2F5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Data</a:t>
            </a:r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BFB4F6A-563F-445D-BD79-F44F653B6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EDP </a:t>
            </a:r>
            <a:r>
              <a:rPr lang="pt-PT" dirty="0" err="1"/>
              <a:t>University</a:t>
            </a:r>
            <a:r>
              <a:rPr lang="pt-PT" dirty="0"/>
              <a:t> </a:t>
            </a:r>
            <a:r>
              <a:rPr lang="pt-PT" dirty="0" err="1"/>
              <a:t>Challenge</a:t>
            </a:r>
            <a:r>
              <a:rPr lang="pt-PT" dirty="0"/>
              <a:t> 2019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3243849-6879-4499-8338-40572E1124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C632D-6B15-4F78-A96F-863D6068436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397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058DD6-E09D-4D6C-8859-4C94C571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97" y="2916066"/>
            <a:ext cx="9297206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50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the Project </a:t>
            </a:r>
            <a:endParaRPr lang="pt-PT" dirty="0">
              <a:latin typeface="+mn-lt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A886F77-4213-FD47-8D49-B7FA08D23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658"/>
            <a:ext cx="10515600" cy="580692"/>
          </a:xfrm>
        </p:spPr>
        <p:txBody>
          <a:bodyPr/>
          <a:lstStyle/>
          <a:p>
            <a:r>
              <a:rPr lang="en-GB" dirty="0"/>
              <a:t>Programmers, Designers, Other Employees.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FEDB2D-191C-BB4F-963C-057B855B2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02" y="2258271"/>
            <a:ext cx="8295824" cy="459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8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EDP Preon Medium" panose="02000603000000020004" pitchFamily="2" charset="77"/>
              </a:rPr>
              <a:t>The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  <a:r>
              <a:rPr lang="pt-PT" dirty="0" err="1">
                <a:latin typeface="EDP Preon Medium" panose="02000603000000020004" pitchFamily="2" charset="77"/>
              </a:rPr>
              <a:t>App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16A903-FFA3-3842-860B-C15BEDAE0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86" y="1306667"/>
            <a:ext cx="7196455" cy="480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EDP Preon Medium" panose="02000603000000020004" pitchFamily="2" charset="77"/>
              </a:rPr>
              <a:t>The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  <a:r>
              <a:rPr lang="pt-PT" dirty="0" err="1">
                <a:latin typeface="EDP Preon Medium" panose="02000603000000020004" pitchFamily="2" charset="77"/>
              </a:rPr>
              <a:t>App</a:t>
            </a:r>
            <a:r>
              <a:rPr lang="pt-PT" dirty="0">
                <a:latin typeface="EDP Preon Medium" panose="02000603000000020004" pitchFamily="2" charset="77"/>
              </a:rPr>
              <a:t> - VR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03BA7-9D9A-4C43-B4B1-38FDC31FA2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 r="17231"/>
          <a:stretch/>
        </p:blipFill>
        <p:spPr>
          <a:xfrm>
            <a:off x="7422205" y="1733787"/>
            <a:ext cx="4212076" cy="3934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500F6-DB3D-AD41-9467-43DFCAB8F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6" y="1541665"/>
            <a:ext cx="6475064" cy="431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5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EDP Preon Medium" panose="02000603000000020004" pitchFamily="2" charset="77"/>
              </a:rPr>
              <a:t>The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  <a:r>
              <a:rPr lang="pt-PT" dirty="0" err="1">
                <a:latin typeface="EDP Preon Medium" panose="02000603000000020004" pitchFamily="2" charset="77"/>
              </a:rPr>
              <a:t>App</a:t>
            </a:r>
            <a:r>
              <a:rPr lang="pt-PT" dirty="0">
                <a:latin typeface="EDP Preon Medium" panose="02000603000000020004" pitchFamily="2" charset="77"/>
              </a:rPr>
              <a:t> - Portal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AEBBC-AB47-FB46-AFA4-F8E9A25B8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9" y="1397000"/>
            <a:ext cx="7112000" cy="406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59D0A2-0CCD-934C-9C90-A3D29A1A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7" t="5957" r="35566"/>
          <a:stretch/>
        </p:blipFill>
        <p:spPr>
          <a:xfrm>
            <a:off x="8415912" y="986278"/>
            <a:ext cx="2526510" cy="5417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6A8BB-2E08-FA42-9DC2-CDC918DB9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310" y="1786700"/>
            <a:ext cx="1944090" cy="34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95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EDP Preon Medium" panose="02000603000000020004" pitchFamily="2" charset="77"/>
              </a:rPr>
              <a:t>The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  <a:r>
              <a:rPr lang="pt-PT" dirty="0" err="1">
                <a:latin typeface="EDP Preon Medium" panose="02000603000000020004" pitchFamily="2" charset="77"/>
              </a:rPr>
              <a:t>App</a:t>
            </a:r>
            <a:r>
              <a:rPr lang="pt-PT" dirty="0">
                <a:latin typeface="EDP Preon Medium" panose="02000603000000020004" pitchFamily="2" charset="77"/>
              </a:rPr>
              <a:t> - AR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49203A-512D-534D-A6FA-03AA023C75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9" r="34651"/>
          <a:stretch/>
        </p:blipFill>
        <p:spPr>
          <a:xfrm>
            <a:off x="8210033" y="910153"/>
            <a:ext cx="2523281" cy="5599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11552-E41E-F148-B02B-1092409BF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0" y="1306667"/>
            <a:ext cx="6408516" cy="48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57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EDP Preon Medium" panose="02000603000000020004" pitchFamily="2" charset="77"/>
              </a:rPr>
              <a:t>The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  <a:r>
              <a:rPr lang="pt-PT" dirty="0" err="1">
                <a:latin typeface="EDP Preon Medium" panose="02000603000000020004" pitchFamily="2" charset="77"/>
              </a:rPr>
              <a:t>App</a:t>
            </a:r>
            <a:endParaRPr lang="pt-PT" dirty="0">
              <a:latin typeface="EDP Preon Medium" panose="02000603000000020004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40C35-BED3-D448-9616-774BF4317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96" y="1174726"/>
            <a:ext cx="7812911" cy="52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07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Value</a:t>
            </a:r>
            <a:endParaRPr lang="pt-PT" dirty="0">
              <a:latin typeface="+mn-lt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A886F77-4213-FD47-8D49-B7FA08D23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2517"/>
            <a:ext cx="10515600" cy="2448861"/>
          </a:xfrm>
        </p:spPr>
        <p:txBody>
          <a:bodyPr>
            <a:normAutofit/>
          </a:bodyPr>
          <a:lstStyle/>
          <a:p>
            <a:r>
              <a:rPr lang="en-GB" dirty="0"/>
              <a:t>Innovative Customer Experience.</a:t>
            </a:r>
          </a:p>
          <a:p>
            <a:r>
              <a:rPr lang="en-GB" dirty="0"/>
              <a:t>Gamification.</a:t>
            </a:r>
          </a:p>
          <a:p>
            <a:r>
              <a:rPr lang="en-GB" dirty="0"/>
              <a:t>Customer Takes Store to Home.</a:t>
            </a:r>
          </a:p>
          <a:p>
            <a:r>
              <a:rPr lang="en-GB" dirty="0"/>
              <a:t>Learning About Products and Benefits.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7DB602-62F3-9744-9049-3EFCC74A3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84" y="1857982"/>
            <a:ext cx="4306577" cy="447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61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Revenue</a:t>
            </a:r>
            <a:endParaRPr lang="pt-PT" dirty="0">
              <a:latin typeface="+mn-lt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A886F77-4213-FD47-8D49-B7FA08D23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0552"/>
            <a:ext cx="10515600" cy="2322402"/>
          </a:xfrm>
        </p:spPr>
        <p:txBody>
          <a:bodyPr>
            <a:normAutofit/>
          </a:bodyPr>
          <a:lstStyle/>
          <a:p>
            <a:r>
              <a:rPr lang="en-US" dirty="0"/>
              <a:t>Builds Customer Loyalty</a:t>
            </a:r>
            <a:r>
              <a:rPr lang="en-GB" dirty="0"/>
              <a:t>.</a:t>
            </a:r>
          </a:p>
          <a:p>
            <a:r>
              <a:rPr lang="en-GB" dirty="0"/>
              <a:t>Attraction to New Customers.</a:t>
            </a:r>
          </a:p>
          <a:p>
            <a:r>
              <a:rPr lang="en-US" dirty="0"/>
              <a:t>Marketing and Brand Building of Values</a:t>
            </a:r>
            <a:r>
              <a:rPr lang="en-GB" dirty="0"/>
              <a:t>.</a:t>
            </a:r>
          </a:p>
          <a:p>
            <a:r>
              <a:rPr lang="en-GB" dirty="0"/>
              <a:t>Opens New Sales Channel with Costumers.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01604-3AF1-D34E-8016-674ADBDD1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65" y="2102476"/>
            <a:ext cx="3173852" cy="32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36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EDP Preon Medium" panose="02000603000000020004" pitchFamily="2" charset="77"/>
              </a:rPr>
              <a:t>Concept</a:t>
            </a:r>
            <a:r>
              <a:rPr lang="pt-PT" dirty="0">
                <a:latin typeface="EDP Preon Medium" panose="02000603000000020004" pitchFamily="2" charset="77"/>
              </a:rPr>
              <a:t> Pop-</a:t>
            </a:r>
            <a:r>
              <a:rPr lang="pt-PT" dirty="0" err="1">
                <a:latin typeface="EDP Preon Medium" panose="02000603000000020004" pitchFamily="2" charset="77"/>
              </a:rPr>
              <a:t>up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  <a:r>
              <a:rPr lang="pt-PT" dirty="0" err="1">
                <a:latin typeface="EDP Preon Medium" panose="02000603000000020004" pitchFamily="2" charset="77"/>
              </a:rPr>
              <a:t>Store</a:t>
            </a:r>
            <a:r>
              <a:rPr lang="pt-PT" dirty="0">
                <a:latin typeface="EDP Preon Medium" panose="02000603000000020004" pitchFamily="2" charset="77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05834-20F1-D844-AA2B-6DCBF09F1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58" y="1624572"/>
            <a:ext cx="6290717" cy="301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60B4BA-E93F-374F-8802-6BCE9A54A3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" t="19631" r="6054"/>
          <a:stretch/>
        </p:blipFill>
        <p:spPr>
          <a:xfrm>
            <a:off x="5924143" y="4056434"/>
            <a:ext cx="6038699" cy="2693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8E7C6-1642-DA43-9F25-50054272C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53" y="4190035"/>
            <a:ext cx="4546150" cy="221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7E8FC2-74C9-BD41-97F5-94A05ADFD8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5" b="12036"/>
          <a:stretch/>
        </p:blipFill>
        <p:spPr>
          <a:xfrm>
            <a:off x="6856495" y="1176438"/>
            <a:ext cx="4918060" cy="269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52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85193-29BD-C549-AD58-FB7CD8D93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4" y="1580842"/>
            <a:ext cx="11562694" cy="3166255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9AD462E4-EF38-9146-B603-3F535D39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77" y="5201122"/>
            <a:ext cx="1799869" cy="791115"/>
          </a:xfrm>
        </p:spPr>
        <p:txBody>
          <a:bodyPr anchor="ctr"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GB" dirty="0"/>
              <a:t>3 to 6 months: development for the Application.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FD3C556D-5E39-5E4C-8B65-79F92BA06807}"/>
              </a:ext>
            </a:extLst>
          </p:cNvPr>
          <p:cNvSpPr txBox="1">
            <a:spLocks/>
          </p:cNvSpPr>
          <p:nvPr/>
        </p:nvSpPr>
        <p:spPr>
          <a:xfrm>
            <a:off x="3046252" y="5201122"/>
            <a:ext cx="2042809" cy="79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/>
              <a:t>6 months: Test with public at an event.</a:t>
            </a:r>
          </a:p>
        </p:txBody>
      </p:sp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3F8726AA-4150-564F-921F-640E85010B9E}"/>
              </a:ext>
            </a:extLst>
          </p:cNvPr>
          <p:cNvSpPr txBox="1">
            <a:spLocks/>
          </p:cNvSpPr>
          <p:nvPr/>
        </p:nvSpPr>
        <p:spPr>
          <a:xfrm>
            <a:off x="5129467" y="5201122"/>
            <a:ext cx="1799869" cy="79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8 months:</a:t>
            </a:r>
            <a:br>
              <a:rPr lang="en-GB" dirty="0"/>
            </a:br>
            <a:r>
              <a:rPr lang="en-GB" dirty="0"/>
              <a:t>Open of the First Concept Store.</a:t>
            </a:r>
          </a:p>
        </p:txBody>
      </p:sp>
      <p:sp>
        <p:nvSpPr>
          <p:cNvPr id="11" name="Marcador de Posição de Conteúdo 2">
            <a:extLst>
              <a:ext uri="{FF2B5EF4-FFF2-40B4-BE49-F238E27FC236}">
                <a16:creationId xmlns:a16="http://schemas.microsoft.com/office/drawing/2014/main" id="{7B7353ED-8543-4647-80D4-CCECC76E3000}"/>
              </a:ext>
            </a:extLst>
          </p:cNvPr>
          <p:cNvSpPr txBox="1">
            <a:spLocks/>
          </p:cNvSpPr>
          <p:nvPr/>
        </p:nvSpPr>
        <p:spPr>
          <a:xfrm>
            <a:off x="7091212" y="5201122"/>
            <a:ext cx="1799869" cy="791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/>
              <a:t>10 months: Pop-up Store events.</a:t>
            </a:r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63E5F2C2-CF5A-CE4C-B659-8A7EA99C1B9C}"/>
              </a:ext>
            </a:extLst>
          </p:cNvPr>
          <p:cNvSpPr txBox="1">
            <a:spLocks/>
          </p:cNvSpPr>
          <p:nvPr/>
        </p:nvSpPr>
        <p:spPr>
          <a:xfrm>
            <a:off x="9052957" y="5201122"/>
            <a:ext cx="2056030" cy="791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/>
              <a:t>12+ months:</a:t>
            </a:r>
            <a:br>
              <a:rPr lang="en-GB" sz="1800" dirty="0"/>
            </a:br>
            <a:r>
              <a:rPr lang="en-GB" sz="1800" dirty="0"/>
              <a:t>Launch on Appstore and Google Play.</a:t>
            </a:r>
          </a:p>
        </p:txBody>
      </p:sp>
    </p:spTree>
    <p:extLst>
      <p:ext uri="{BB962C8B-B14F-4D97-AF65-F5344CB8AC3E}">
        <p14:creationId xmlns:p14="http://schemas.microsoft.com/office/powerpoint/2010/main" val="314344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C96FE-10EA-4F91-85FE-67070871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31" y="3667328"/>
            <a:ext cx="8653361" cy="2112203"/>
          </a:xfrm>
        </p:spPr>
        <p:txBody>
          <a:bodyPr>
            <a:normAutofit fontScale="90000"/>
          </a:bodyPr>
          <a:lstStyle/>
          <a:p>
            <a:r>
              <a:rPr lang="en-GB" sz="4900" dirty="0">
                <a:latin typeface="EDP Preon Thin" panose="02000603000000020004" pitchFamily="2" charset="77"/>
              </a:rPr>
              <a:t>Augmented Reality and Virtual Reality within Service Stores.</a:t>
            </a:r>
            <a:br>
              <a:rPr lang="en-GB" dirty="0">
                <a:latin typeface="EDP Preon Thin" panose="02000603000000020004" pitchFamily="2" charset="77"/>
              </a:rPr>
            </a:br>
            <a:r>
              <a:rPr lang="en-GB" sz="2200" dirty="0">
                <a:latin typeface="EDP Preon Medium" panose="02000603000000020004" pitchFamily="2" charset="77"/>
              </a:rPr>
              <a:t>Team members</a:t>
            </a:r>
            <a:r>
              <a:rPr lang="en-GB" sz="2200" dirty="0">
                <a:latin typeface="EDP Preon Thin" panose="02000603000000020004" pitchFamily="2" charset="77"/>
              </a:rPr>
              <a:t>: Paula C. </a:t>
            </a:r>
            <a:r>
              <a:rPr lang="en-GB" sz="2200" dirty="0" err="1">
                <a:latin typeface="EDP Preon Thin" panose="02000603000000020004" pitchFamily="2" charset="77"/>
              </a:rPr>
              <a:t>Feio</a:t>
            </a:r>
            <a:r>
              <a:rPr lang="en-GB" sz="2200" dirty="0">
                <a:latin typeface="EDP Preon Thin" panose="02000603000000020004" pitchFamily="2" charset="77"/>
              </a:rPr>
              <a:t> and Renato B. Andrade.</a:t>
            </a:r>
          </a:p>
        </p:txBody>
      </p:sp>
    </p:spTree>
    <p:extLst>
      <p:ext uri="{BB962C8B-B14F-4D97-AF65-F5344CB8AC3E}">
        <p14:creationId xmlns:p14="http://schemas.microsoft.com/office/powerpoint/2010/main" val="2531092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EDP Vision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85B56-9F1C-CC44-8E93-674C09C8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487" y="1887081"/>
            <a:ext cx="5189300" cy="3518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52C197-7B2B-764B-AECA-21E3E8541F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84"/>
          <a:stretch/>
        </p:blipFill>
        <p:spPr>
          <a:xfrm>
            <a:off x="910873" y="1887165"/>
            <a:ext cx="4497706" cy="35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07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EDP Vision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7BF1542-D835-48C5-B0EC-1CD33709F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615"/>
            <a:ext cx="10515600" cy="791115"/>
          </a:xfrm>
        </p:spPr>
        <p:txBody>
          <a:bodyPr/>
          <a:lstStyle/>
          <a:p>
            <a:r>
              <a:rPr lang="en-GB" dirty="0"/>
              <a:t>A new way to experience EDP.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D0F66-7C32-5249-A395-B88FF8009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914" y="2311678"/>
            <a:ext cx="6580309" cy="29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6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CEBDB1-35D8-0540-A1B1-F6BEADCDAB97}"/>
              </a:ext>
            </a:extLst>
          </p:cNvPr>
          <p:cNvSpPr txBox="1"/>
          <p:nvPr/>
        </p:nvSpPr>
        <p:spPr>
          <a:xfrm>
            <a:off x="2178996" y="2747428"/>
            <a:ext cx="491246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spc="600" dirty="0">
                <a:solidFill>
                  <a:srgbClr val="8D8D8D"/>
                </a:solidFill>
                <a:latin typeface="EDP Preon Medium" panose="02000603000000020004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9220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Objective</a:t>
            </a:r>
            <a:r>
              <a:rPr lang="pt-PT" dirty="0">
                <a:latin typeface="+mn-lt"/>
              </a:rPr>
              <a:t> 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887B69F7-643A-2747-B7D1-03C37F23C855}"/>
              </a:ext>
            </a:extLst>
          </p:cNvPr>
          <p:cNvSpPr txBox="1">
            <a:spLocks/>
          </p:cNvSpPr>
          <p:nvPr/>
        </p:nvSpPr>
        <p:spPr>
          <a:xfrm>
            <a:off x="838200" y="3067373"/>
            <a:ext cx="4940030" cy="13198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To research a better and effective future EDP Commercial Store with new technologies</a:t>
            </a:r>
            <a:r>
              <a:rPr lang="pt-PT" dirty="0"/>
              <a:t>.</a:t>
            </a:r>
            <a:endParaRPr lang="pt-B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DA086-C504-C940-81A1-D03A4BDC0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3688" r="15586" b="3520"/>
          <a:stretch/>
        </p:blipFill>
        <p:spPr>
          <a:xfrm>
            <a:off x="6079787" y="2235343"/>
            <a:ext cx="5272391" cy="29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  <a:r>
              <a:rPr lang="pt-PT" dirty="0">
                <a:latin typeface="+mn-lt"/>
              </a:rPr>
              <a:t> 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887B69F7-643A-2747-B7D1-03C37F23C855}"/>
              </a:ext>
            </a:extLst>
          </p:cNvPr>
          <p:cNvSpPr txBox="1">
            <a:spLocks/>
          </p:cNvSpPr>
          <p:nvPr/>
        </p:nvSpPr>
        <p:spPr>
          <a:xfrm>
            <a:off x="838200" y="1306667"/>
            <a:ext cx="9570396" cy="1038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Design thinking is a non-linear, iterative process which seeks to understand users, challenges assumptions, redefines problems and creates innovative solutions to prototype and test.</a:t>
            </a:r>
            <a:endParaRPr lang="pt-B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229AD-D42B-E54A-AB48-C635029CD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8" y="2273999"/>
            <a:ext cx="10505459" cy="40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3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EDP Services</a:t>
            </a:r>
            <a:endParaRPr lang="pt-PT" dirty="0">
              <a:latin typeface="EDP Preon Medium" panose="02000603000000020004" pitchFamily="2" charset="77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A886F77-4213-FD47-8D49-B7FA08D23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4" y="2648431"/>
            <a:ext cx="5416685" cy="2740691"/>
          </a:xfrm>
        </p:spPr>
        <p:txBody>
          <a:bodyPr/>
          <a:lstStyle/>
          <a:p>
            <a:r>
              <a:rPr lang="en-GB" dirty="0"/>
              <a:t>Green Energy (Electricity and Gas).</a:t>
            </a:r>
          </a:p>
          <a:p>
            <a:r>
              <a:rPr lang="en-GB" dirty="0"/>
              <a:t>Technical Assistance.</a:t>
            </a:r>
          </a:p>
          <a:p>
            <a:r>
              <a:rPr lang="en-GB" dirty="0"/>
              <a:t>Health Insurance.</a:t>
            </a:r>
          </a:p>
          <a:p>
            <a:r>
              <a:rPr lang="en-GB" dirty="0"/>
              <a:t>Other Benefits.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4FCC7-D0CD-4349-BAA5-4AFC0D70C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712" y="1712069"/>
            <a:ext cx="4161233" cy="39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Findings</a:t>
            </a:r>
            <a:r>
              <a:rPr lang="pt-PT" dirty="0">
                <a:latin typeface="+mn-lt"/>
              </a:rPr>
              <a:t> 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887B69F7-643A-2747-B7D1-03C37F23C855}"/>
              </a:ext>
            </a:extLst>
          </p:cNvPr>
          <p:cNvSpPr txBox="1">
            <a:spLocks/>
          </p:cNvSpPr>
          <p:nvPr/>
        </p:nvSpPr>
        <p:spPr>
          <a:xfrm>
            <a:off x="838199" y="1306667"/>
            <a:ext cx="9249383" cy="10380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The Store of the Future must bring a digital and immersive world to the user by expanding the possibilities of our reality with digital elements.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1716988B-D3F2-7943-93DC-E8F66745B36B}"/>
              </a:ext>
            </a:extLst>
          </p:cNvPr>
          <p:cNvSpPr txBox="1">
            <a:spLocks/>
          </p:cNvSpPr>
          <p:nvPr/>
        </p:nvSpPr>
        <p:spPr>
          <a:xfrm>
            <a:off x="838200" y="5115844"/>
            <a:ext cx="10150642" cy="1215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15B234A0-E60D-DF4D-A5DB-D4B5E73EA6F7}"/>
              </a:ext>
            </a:extLst>
          </p:cNvPr>
          <p:cNvSpPr txBox="1">
            <a:spLocks/>
          </p:cNvSpPr>
          <p:nvPr/>
        </p:nvSpPr>
        <p:spPr>
          <a:xfrm>
            <a:off x="838199" y="3628804"/>
            <a:ext cx="5698787" cy="1487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/>
              <a:t>Integration of augmented and virtual reality technologies in the EDP Commercial Store of the Future</a:t>
            </a:r>
            <a:r>
              <a:rPr lang="pt-PT" dirty="0"/>
              <a:t>.</a:t>
            </a:r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115C9-482E-2444-9F90-3FE386358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491" y="2517091"/>
            <a:ext cx="3824351" cy="381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8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Virtual and Augmented Reality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5BF30-2940-784F-8FA7-5A8E6F9D7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034" y="2507358"/>
            <a:ext cx="4886991" cy="3665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2D88B-4116-B248-B255-9C6FF28E3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3" y="1495681"/>
            <a:ext cx="5477483" cy="365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55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EDP Preon Medium" panose="02000603000000020004" pitchFamily="2" charset="77"/>
              </a:rPr>
              <a:t>Building the Project 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A48A6DD0-6796-D546-8034-52D4812A8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658"/>
            <a:ext cx="10515600" cy="580692"/>
          </a:xfrm>
        </p:spPr>
        <p:txBody>
          <a:bodyPr/>
          <a:lstStyle/>
          <a:p>
            <a:r>
              <a:rPr lang="pt-BR" dirty="0"/>
              <a:t>Viro Media e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r>
              <a:rPr lang="pt-BR" dirty="0"/>
              <a:t> (</a:t>
            </a:r>
            <a:r>
              <a:rPr lang="pt-BR" dirty="0" err="1"/>
              <a:t>App</a:t>
            </a:r>
            <a:r>
              <a:rPr lang="pt-BR" dirty="0"/>
              <a:t>) | </a:t>
            </a:r>
            <a:r>
              <a:rPr lang="pt-BR" dirty="0" err="1"/>
              <a:t>A-Frame</a:t>
            </a:r>
            <a:r>
              <a:rPr lang="pt-BR" dirty="0"/>
              <a:t> e </a:t>
            </a:r>
            <a:r>
              <a:rPr lang="pt-BR" dirty="0" err="1"/>
              <a:t>AR.js</a:t>
            </a:r>
            <a:r>
              <a:rPr lang="pt-BR" dirty="0"/>
              <a:t> (Web)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CE6B6B9-1BFF-FD41-A41A-1A87762E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3" y="2686843"/>
            <a:ext cx="2182015" cy="113901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7A1B18B-BFF0-2842-9B13-31FF2E0E5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74" y="2686843"/>
            <a:ext cx="2033950" cy="113901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03AF259-F807-9340-8800-F449C7679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30" y="2462990"/>
            <a:ext cx="1360665" cy="1586719"/>
          </a:xfrm>
          <a:prstGeom prst="rect">
            <a:avLst/>
          </a:prstGeom>
        </p:spPr>
      </p:pic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8E1ED11F-F183-4746-9A97-AF1ABE70C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24" y="2683087"/>
            <a:ext cx="2877265" cy="11465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BEFFB7-EB08-394F-9DDB-19DF23B36999}"/>
              </a:ext>
            </a:extLst>
          </p:cNvPr>
          <p:cNvCxnSpPr>
            <a:cxnSpLocks/>
          </p:cNvCxnSpPr>
          <p:nvPr/>
        </p:nvCxnSpPr>
        <p:spPr>
          <a:xfrm>
            <a:off x="5943600" y="2042350"/>
            <a:ext cx="0" cy="4020640"/>
          </a:xfrm>
          <a:prstGeom prst="line">
            <a:avLst/>
          </a:prstGeom>
          <a:ln w="19050">
            <a:solidFill>
              <a:srgbClr val="8D8D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292DD37D-0E1E-CC4A-A2A9-12D3E10A59BE}"/>
              </a:ext>
            </a:extLst>
          </p:cNvPr>
          <p:cNvSpPr txBox="1">
            <a:spLocks/>
          </p:cNvSpPr>
          <p:nvPr/>
        </p:nvSpPr>
        <p:spPr>
          <a:xfrm>
            <a:off x="838200" y="4713852"/>
            <a:ext cx="4396524" cy="1349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Open, </a:t>
            </a:r>
            <a:r>
              <a:rPr lang="pt-BR" dirty="0" err="1"/>
              <a:t>ARKit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ARCore</a:t>
            </a:r>
            <a:r>
              <a:rPr lang="pt-BR" dirty="0"/>
              <a:t>, </a:t>
            </a:r>
            <a:r>
              <a:rPr lang="pt-BR" dirty="0" err="1"/>
              <a:t>Marker</a:t>
            </a:r>
            <a:r>
              <a:rPr lang="pt-BR" dirty="0"/>
              <a:t>, </a:t>
            </a:r>
            <a:r>
              <a:rPr lang="en-US" dirty="0" err="1"/>
              <a:t>Markerless</a:t>
            </a:r>
            <a:r>
              <a:rPr lang="en-US" dirty="0"/>
              <a:t>, Superimposition</a:t>
            </a:r>
            <a:r>
              <a:rPr lang="pt-BR" dirty="0"/>
              <a:t>.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47FEA8E2-940D-C745-9C8E-0FEBB67932BF}"/>
              </a:ext>
            </a:extLst>
          </p:cNvPr>
          <p:cNvSpPr txBox="1">
            <a:spLocks/>
          </p:cNvSpPr>
          <p:nvPr/>
        </p:nvSpPr>
        <p:spPr>
          <a:xfrm>
            <a:off x="6387830" y="4713852"/>
            <a:ext cx="4507149" cy="131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Open, Web, </a:t>
            </a:r>
            <a:r>
              <a:rPr lang="pt-BR" dirty="0" err="1"/>
              <a:t>Only</a:t>
            </a:r>
            <a:r>
              <a:rPr lang="pt-BR" dirty="0"/>
              <a:t> </a:t>
            </a:r>
            <a:r>
              <a:rPr lang="en-US" dirty="0"/>
              <a:t>Marker Based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5270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3647B-0474-444A-9B5C-CADA0BB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the Project </a:t>
            </a:r>
            <a:endParaRPr lang="pt-PT" dirty="0">
              <a:latin typeface="+mn-lt"/>
            </a:endParaRP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A886F77-4213-FD47-8D49-B7FA08D23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658"/>
            <a:ext cx="10515600" cy="580692"/>
          </a:xfrm>
        </p:spPr>
        <p:txBody>
          <a:bodyPr/>
          <a:lstStyle/>
          <a:p>
            <a:r>
              <a:rPr lang="en-GB" dirty="0"/>
              <a:t>EDP Location(s), Equipment and Utilities.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7E9F4-85A2-8A4A-9259-B01A2A035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7341"/>
            <a:ext cx="6058743" cy="4096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C509DC-D0E0-A640-9EEC-A27FEB163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560" y="2830748"/>
            <a:ext cx="4017240" cy="266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710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322</Words>
  <Application>Microsoft Macintosh PowerPoint</Application>
  <PresentationFormat>Widescreen</PresentationFormat>
  <Paragraphs>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EDP Preon</vt:lpstr>
      <vt:lpstr>Calibri Light</vt:lpstr>
      <vt:lpstr>EDP Preon Hair</vt:lpstr>
      <vt:lpstr>EDP Preon Medium</vt:lpstr>
      <vt:lpstr>EDP Preon Thin</vt:lpstr>
      <vt:lpstr>Calibri</vt:lpstr>
      <vt:lpstr>Tema do Office</vt:lpstr>
      <vt:lpstr>PowerPoint Presentation</vt:lpstr>
      <vt:lpstr>Augmented Reality and Virtual Reality within Service Stores. Team members: Paula C. Feio and Renato B. Andrade.</vt:lpstr>
      <vt:lpstr>Objective </vt:lpstr>
      <vt:lpstr>Methodology </vt:lpstr>
      <vt:lpstr>EDP Services</vt:lpstr>
      <vt:lpstr>Findings </vt:lpstr>
      <vt:lpstr>Virtual and Augmented Reality </vt:lpstr>
      <vt:lpstr>Building the Project </vt:lpstr>
      <vt:lpstr>Building the Project </vt:lpstr>
      <vt:lpstr>Building the Project </vt:lpstr>
      <vt:lpstr>The App </vt:lpstr>
      <vt:lpstr>The App - VR </vt:lpstr>
      <vt:lpstr>The App - Portal </vt:lpstr>
      <vt:lpstr>The App - AR </vt:lpstr>
      <vt:lpstr>The App</vt:lpstr>
      <vt:lpstr>Customer Value</vt:lpstr>
      <vt:lpstr>Revenue</vt:lpstr>
      <vt:lpstr>Concept Pop-up Store </vt:lpstr>
      <vt:lpstr>The Project</vt:lpstr>
      <vt:lpstr>EDP Vision</vt:lpstr>
      <vt:lpstr>EDP Vision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EDP UNIVERSITY CHALLENGE</dc:title>
  <dc:creator>Alina Shotropa</dc:creator>
  <cp:lastModifiedBy>Microsoft Office User</cp:lastModifiedBy>
  <cp:revision>94</cp:revision>
  <cp:lastPrinted>2019-10-23T14:45:16Z</cp:lastPrinted>
  <dcterms:created xsi:type="dcterms:W3CDTF">2019-01-22T12:23:15Z</dcterms:created>
  <dcterms:modified xsi:type="dcterms:W3CDTF">2019-10-23T22:29:36Z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f8580f-1005-4a37-8c38-a5a2bd628a66_Enabled">
    <vt:lpwstr>True</vt:lpwstr>
  </property>
  <property fmtid="{D5CDD505-2E9C-101B-9397-08002B2CF9AE}" pid="3" name="MSIP_Label_f7f8580f-1005-4a37-8c38-a5a2bd628a66_SiteId">
    <vt:lpwstr>bf86fbdb-f8c2-440e-923c-05a60dc2bc9b</vt:lpwstr>
  </property>
  <property fmtid="{D5CDD505-2E9C-101B-9397-08002B2CF9AE}" pid="4" name="MSIP_Label_f7f8580f-1005-4a37-8c38-a5a2bd628a66_Owner">
    <vt:lpwstr>E348990@edp.pt</vt:lpwstr>
  </property>
  <property fmtid="{D5CDD505-2E9C-101B-9397-08002B2CF9AE}" pid="5" name="MSIP_Label_f7f8580f-1005-4a37-8c38-a5a2bd628a66_SetDate">
    <vt:lpwstr>2019-01-22T13:07:16.3820450Z</vt:lpwstr>
  </property>
  <property fmtid="{D5CDD505-2E9C-101B-9397-08002B2CF9AE}" pid="6" name="MSIP_Label_f7f8580f-1005-4a37-8c38-a5a2bd628a66_Name">
    <vt:lpwstr>Public</vt:lpwstr>
  </property>
  <property fmtid="{D5CDD505-2E9C-101B-9397-08002B2CF9AE}" pid="7" name="MSIP_Label_f7f8580f-1005-4a37-8c38-a5a2bd628a66_Application">
    <vt:lpwstr>Microsoft Azure Information Protection</vt:lpwstr>
  </property>
  <property fmtid="{D5CDD505-2E9C-101B-9397-08002B2CF9AE}" pid="8" name="MSIP_Label_f7f8580f-1005-4a37-8c38-a5a2bd628a66_Extended_MSFT_Method">
    <vt:lpwstr>Automatic</vt:lpwstr>
  </property>
  <property fmtid="{D5CDD505-2E9C-101B-9397-08002B2CF9AE}" pid="9" name="MSIP_Label_9811530c-902c-4b75-8616-d6c82cd1332a_Enabled">
    <vt:lpwstr>True</vt:lpwstr>
  </property>
  <property fmtid="{D5CDD505-2E9C-101B-9397-08002B2CF9AE}" pid="10" name="MSIP_Label_9811530c-902c-4b75-8616-d6c82cd1332a_SiteId">
    <vt:lpwstr>bf86fbdb-f8c2-440e-923c-05a60dc2bc9b</vt:lpwstr>
  </property>
  <property fmtid="{D5CDD505-2E9C-101B-9397-08002B2CF9AE}" pid="11" name="MSIP_Label_9811530c-902c-4b75-8616-d6c82cd1332a_Owner">
    <vt:lpwstr>E348990@edp.pt</vt:lpwstr>
  </property>
  <property fmtid="{D5CDD505-2E9C-101B-9397-08002B2CF9AE}" pid="12" name="MSIP_Label_9811530c-902c-4b75-8616-d6c82cd1332a_SetDate">
    <vt:lpwstr>2019-01-22T13:07:16.3820450Z</vt:lpwstr>
  </property>
  <property fmtid="{D5CDD505-2E9C-101B-9397-08002B2CF9AE}" pid="13" name="MSIP_Label_9811530c-902c-4b75-8616-d6c82cd1332a_Name">
    <vt:lpwstr>No personal data</vt:lpwstr>
  </property>
  <property fmtid="{D5CDD505-2E9C-101B-9397-08002B2CF9AE}" pid="14" name="MSIP_Label_9811530c-902c-4b75-8616-d6c82cd1332a_Application">
    <vt:lpwstr>Microsoft Azure Information Protection</vt:lpwstr>
  </property>
  <property fmtid="{D5CDD505-2E9C-101B-9397-08002B2CF9AE}" pid="15" name="MSIP_Label_9811530c-902c-4b75-8616-d6c82cd1332a_Parent">
    <vt:lpwstr>f7f8580f-1005-4a37-8c38-a5a2bd628a66</vt:lpwstr>
  </property>
  <property fmtid="{D5CDD505-2E9C-101B-9397-08002B2CF9AE}" pid="16" name="MSIP_Label_9811530c-902c-4b75-8616-d6c82cd1332a_Extended_MSFT_Method">
    <vt:lpwstr>Automatic</vt:lpwstr>
  </property>
  <property fmtid="{D5CDD505-2E9C-101B-9397-08002B2CF9AE}" pid="17" name="Sensitivity">
    <vt:lpwstr>Public No personal data</vt:lpwstr>
  </property>
</Properties>
</file>